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 id="264" r:id="rId7"/>
    <p:sldId id="263" r:id="rId8"/>
    <p:sldId id="262" r:id="rId9"/>
    <p:sldId id="267" r:id="rId10"/>
    <p:sldId id="268" r:id="rId11"/>
    <p:sldId id="270" r:id="rId12"/>
    <p:sldId id="271" r:id="rId13"/>
    <p:sldId id="269" r:id="rId14"/>
    <p:sldId id="272" r:id="rId15"/>
    <p:sldId id="286" r:id="rId16"/>
    <p:sldId id="273" r:id="rId17"/>
    <p:sldId id="275" r:id="rId18"/>
    <p:sldId id="274" r:id="rId19"/>
    <p:sldId id="279" r:id="rId20"/>
    <p:sldId id="278" r:id="rId21"/>
    <p:sldId id="277" r:id="rId22"/>
    <p:sldId id="276" r:id="rId23"/>
    <p:sldId id="284" r:id="rId24"/>
    <p:sldId id="283"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CD0AC1B-4063-44BE-A33C-5B2C7B39F47A}" type="datetimeFigureOut">
              <a:rPr lang="ru-RU" smtClean="0"/>
              <a:t>29.05.2016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1D9AAA-5165-4869-9DE5-F381EF0C0FE1}" type="slidenum">
              <a:rPr lang="ru-RU" smtClean="0"/>
              <a:t>‹#›</a:t>
            </a:fld>
            <a:endParaRPr lang="ru-RU"/>
          </a:p>
        </p:txBody>
      </p:sp>
    </p:spTree>
    <p:extLst>
      <p:ext uri="{BB962C8B-B14F-4D97-AF65-F5344CB8AC3E}">
        <p14:creationId xmlns:p14="http://schemas.microsoft.com/office/powerpoint/2010/main" val="294406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D0AC1B-4063-44BE-A33C-5B2C7B39F47A}" type="datetimeFigureOut">
              <a:rPr lang="ru-RU" smtClean="0"/>
              <a:t>29.05.2016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1D9AAA-5165-4869-9DE5-F381EF0C0FE1}" type="slidenum">
              <a:rPr lang="ru-RU" smtClean="0"/>
              <a:t>‹#›</a:t>
            </a:fld>
            <a:endParaRPr lang="ru-RU"/>
          </a:p>
        </p:txBody>
      </p:sp>
    </p:spTree>
    <p:extLst>
      <p:ext uri="{BB962C8B-B14F-4D97-AF65-F5344CB8AC3E}">
        <p14:creationId xmlns:p14="http://schemas.microsoft.com/office/powerpoint/2010/main" val="50517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D0AC1B-4063-44BE-A33C-5B2C7B39F47A}" type="datetimeFigureOut">
              <a:rPr lang="ru-RU" smtClean="0"/>
              <a:t>29.05.2016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1D9AAA-5165-4869-9DE5-F381EF0C0FE1}" type="slidenum">
              <a:rPr lang="ru-RU" smtClean="0"/>
              <a:t>‹#›</a:t>
            </a:fld>
            <a:endParaRPr lang="ru-RU"/>
          </a:p>
        </p:txBody>
      </p:sp>
    </p:spTree>
    <p:extLst>
      <p:ext uri="{BB962C8B-B14F-4D97-AF65-F5344CB8AC3E}">
        <p14:creationId xmlns:p14="http://schemas.microsoft.com/office/powerpoint/2010/main" val="56069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D0AC1B-4063-44BE-A33C-5B2C7B39F47A}" type="datetimeFigureOut">
              <a:rPr lang="ru-RU" smtClean="0"/>
              <a:t>29.05.2016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1D9AAA-5165-4869-9DE5-F381EF0C0FE1}" type="slidenum">
              <a:rPr lang="ru-RU" smtClean="0"/>
              <a:t>‹#›</a:t>
            </a:fld>
            <a:endParaRPr lang="ru-RU"/>
          </a:p>
        </p:txBody>
      </p:sp>
    </p:spTree>
    <p:extLst>
      <p:ext uri="{BB962C8B-B14F-4D97-AF65-F5344CB8AC3E}">
        <p14:creationId xmlns:p14="http://schemas.microsoft.com/office/powerpoint/2010/main" val="138521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CD0AC1B-4063-44BE-A33C-5B2C7B39F47A}" type="datetimeFigureOut">
              <a:rPr lang="ru-RU" smtClean="0"/>
              <a:t>29.05.2016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1D9AAA-5165-4869-9DE5-F381EF0C0FE1}" type="slidenum">
              <a:rPr lang="ru-RU" smtClean="0"/>
              <a:t>‹#›</a:t>
            </a:fld>
            <a:endParaRPr lang="ru-RU"/>
          </a:p>
        </p:txBody>
      </p:sp>
    </p:spTree>
    <p:extLst>
      <p:ext uri="{BB962C8B-B14F-4D97-AF65-F5344CB8AC3E}">
        <p14:creationId xmlns:p14="http://schemas.microsoft.com/office/powerpoint/2010/main" val="559732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CD0AC1B-4063-44BE-A33C-5B2C7B39F47A}" type="datetimeFigureOut">
              <a:rPr lang="ru-RU" smtClean="0"/>
              <a:t>29.05.2016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1D9AAA-5165-4869-9DE5-F381EF0C0FE1}" type="slidenum">
              <a:rPr lang="ru-RU" smtClean="0"/>
              <a:t>‹#›</a:t>
            </a:fld>
            <a:endParaRPr lang="ru-RU"/>
          </a:p>
        </p:txBody>
      </p:sp>
    </p:spTree>
    <p:extLst>
      <p:ext uri="{BB962C8B-B14F-4D97-AF65-F5344CB8AC3E}">
        <p14:creationId xmlns:p14="http://schemas.microsoft.com/office/powerpoint/2010/main" val="1438173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CD0AC1B-4063-44BE-A33C-5B2C7B39F47A}" type="datetimeFigureOut">
              <a:rPr lang="ru-RU" smtClean="0"/>
              <a:t>29.05.2016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C1D9AAA-5165-4869-9DE5-F381EF0C0FE1}" type="slidenum">
              <a:rPr lang="ru-RU" smtClean="0"/>
              <a:t>‹#›</a:t>
            </a:fld>
            <a:endParaRPr lang="ru-RU"/>
          </a:p>
        </p:txBody>
      </p:sp>
    </p:spTree>
    <p:extLst>
      <p:ext uri="{BB962C8B-B14F-4D97-AF65-F5344CB8AC3E}">
        <p14:creationId xmlns:p14="http://schemas.microsoft.com/office/powerpoint/2010/main" val="2934569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CD0AC1B-4063-44BE-A33C-5B2C7B39F47A}" type="datetimeFigureOut">
              <a:rPr lang="ru-RU" smtClean="0"/>
              <a:t>29.05.2016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C1D9AAA-5165-4869-9DE5-F381EF0C0FE1}" type="slidenum">
              <a:rPr lang="ru-RU" smtClean="0"/>
              <a:t>‹#›</a:t>
            </a:fld>
            <a:endParaRPr lang="ru-RU"/>
          </a:p>
        </p:txBody>
      </p:sp>
    </p:spTree>
    <p:extLst>
      <p:ext uri="{BB962C8B-B14F-4D97-AF65-F5344CB8AC3E}">
        <p14:creationId xmlns:p14="http://schemas.microsoft.com/office/powerpoint/2010/main" val="397836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CD0AC1B-4063-44BE-A33C-5B2C7B39F47A}" type="datetimeFigureOut">
              <a:rPr lang="ru-RU" smtClean="0"/>
              <a:t>29.05.2016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C1D9AAA-5165-4869-9DE5-F381EF0C0FE1}" type="slidenum">
              <a:rPr lang="ru-RU" smtClean="0"/>
              <a:t>‹#›</a:t>
            </a:fld>
            <a:endParaRPr lang="ru-RU"/>
          </a:p>
        </p:txBody>
      </p:sp>
    </p:spTree>
    <p:extLst>
      <p:ext uri="{BB962C8B-B14F-4D97-AF65-F5344CB8AC3E}">
        <p14:creationId xmlns:p14="http://schemas.microsoft.com/office/powerpoint/2010/main" val="348508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CD0AC1B-4063-44BE-A33C-5B2C7B39F47A}" type="datetimeFigureOut">
              <a:rPr lang="ru-RU" smtClean="0"/>
              <a:t>29.05.2016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1D9AAA-5165-4869-9DE5-F381EF0C0FE1}" type="slidenum">
              <a:rPr lang="ru-RU" smtClean="0"/>
              <a:t>‹#›</a:t>
            </a:fld>
            <a:endParaRPr lang="ru-RU"/>
          </a:p>
        </p:txBody>
      </p:sp>
    </p:spTree>
    <p:extLst>
      <p:ext uri="{BB962C8B-B14F-4D97-AF65-F5344CB8AC3E}">
        <p14:creationId xmlns:p14="http://schemas.microsoft.com/office/powerpoint/2010/main" val="387976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CD0AC1B-4063-44BE-A33C-5B2C7B39F47A}" type="datetimeFigureOut">
              <a:rPr lang="ru-RU" smtClean="0"/>
              <a:t>29.05.2016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1D9AAA-5165-4869-9DE5-F381EF0C0FE1}" type="slidenum">
              <a:rPr lang="ru-RU" smtClean="0"/>
              <a:t>‹#›</a:t>
            </a:fld>
            <a:endParaRPr lang="ru-RU"/>
          </a:p>
        </p:txBody>
      </p:sp>
    </p:spTree>
    <p:extLst>
      <p:ext uri="{BB962C8B-B14F-4D97-AF65-F5344CB8AC3E}">
        <p14:creationId xmlns:p14="http://schemas.microsoft.com/office/powerpoint/2010/main" val="220032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0AC1B-4063-44BE-A33C-5B2C7B39F47A}" type="datetimeFigureOut">
              <a:rPr lang="ru-RU" smtClean="0"/>
              <a:t>29.05.2016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D9AAA-5165-4869-9DE5-F381EF0C0FE1}" type="slidenum">
              <a:rPr lang="ru-RU" smtClean="0"/>
              <a:t>‹#›</a:t>
            </a:fld>
            <a:endParaRPr lang="ru-RU"/>
          </a:p>
        </p:txBody>
      </p:sp>
    </p:spTree>
    <p:extLst>
      <p:ext uri="{BB962C8B-B14F-4D97-AF65-F5344CB8AC3E}">
        <p14:creationId xmlns:p14="http://schemas.microsoft.com/office/powerpoint/2010/main" val="2325485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251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195736" y="1412776"/>
            <a:ext cx="6048672" cy="2492990"/>
          </a:xfrm>
          <a:prstGeom prst="rect">
            <a:avLst/>
          </a:prstGeom>
        </p:spPr>
        <p:txBody>
          <a:bodyPr wrap="square">
            <a:spAutoFit/>
          </a:bodyPr>
          <a:lstStyle/>
          <a:p>
            <a:r>
              <a:rPr lang="ru-RU" sz="3600" b="1" dirty="0"/>
              <a:t>Этапы </a:t>
            </a:r>
            <a:r>
              <a:rPr lang="ru-RU" sz="3600" b="1" dirty="0" smtClean="0"/>
              <a:t>проекта</a:t>
            </a:r>
          </a:p>
          <a:p>
            <a:endParaRPr lang="ru-RU" sz="3600" b="1" dirty="0"/>
          </a:p>
          <a:p>
            <a:r>
              <a:rPr lang="ru-RU" sz="2800" dirty="0"/>
              <a:t>1. Подготовительный</a:t>
            </a:r>
          </a:p>
          <a:p>
            <a:r>
              <a:rPr lang="ru-RU" sz="2800" dirty="0"/>
              <a:t>2. Внедренческий </a:t>
            </a:r>
          </a:p>
          <a:p>
            <a:r>
              <a:rPr lang="ru-RU" sz="2800" dirty="0"/>
              <a:t>3. Завершающий</a:t>
            </a:r>
          </a:p>
        </p:txBody>
      </p:sp>
    </p:spTree>
    <p:extLst>
      <p:ext uri="{BB962C8B-B14F-4D97-AF65-F5344CB8AC3E}">
        <p14:creationId xmlns:p14="http://schemas.microsoft.com/office/powerpoint/2010/main" val="4263824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547664" y="1052736"/>
            <a:ext cx="6264696" cy="3693319"/>
          </a:xfrm>
          <a:prstGeom prst="rect">
            <a:avLst/>
          </a:prstGeom>
        </p:spPr>
        <p:txBody>
          <a:bodyPr wrap="square">
            <a:spAutoFit/>
          </a:bodyPr>
          <a:lstStyle/>
          <a:p>
            <a:pPr algn="ctr"/>
            <a:r>
              <a:rPr lang="ru-RU" sz="2800" b="1" dirty="0"/>
              <a:t>Реализация </a:t>
            </a:r>
            <a:r>
              <a:rPr lang="ru-RU" sz="2800" b="1" dirty="0" smtClean="0"/>
              <a:t>проекта</a:t>
            </a:r>
            <a:endParaRPr lang="ru-RU" sz="2800" b="1" dirty="0"/>
          </a:p>
          <a:p>
            <a:r>
              <a:rPr lang="ru-RU" sz="2000" b="1" dirty="0"/>
              <a:t>1. Подготовительный </a:t>
            </a:r>
            <a:r>
              <a:rPr lang="ru-RU" sz="2000" b="1" dirty="0" smtClean="0"/>
              <a:t>этап </a:t>
            </a:r>
            <a:endParaRPr lang="ru-RU" sz="2000" b="1" dirty="0"/>
          </a:p>
          <a:p>
            <a:r>
              <a:rPr lang="ru-RU" dirty="0"/>
              <a:t>• разработка системы развивающих занятий (мероприятий).</a:t>
            </a:r>
          </a:p>
          <a:p>
            <a:r>
              <a:rPr lang="ru-RU" dirty="0"/>
              <a:t>• приобретение и изготовление необходимых пособий, материалов. </a:t>
            </a:r>
            <a:endParaRPr lang="ru-RU" dirty="0" smtClean="0"/>
          </a:p>
          <a:p>
            <a:endParaRPr lang="ru-RU" sz="2000" dirty="0"/>
          </a:p>
          <a:p>
            <a:r>
              <a:rPr lang="ru-RU" sz="2000" b="1" dirty="0"/>
              <a:t>2. Внедренческий </a:t>
            </a:r>
            <a:r>
              <a:rPr lang="ru-RU" sz="2000" b="1" dirty="0" smtClean="0"/>
              <a:t>этап</a:t>
            </a:r>
            <a:endParaRPr lang="ru-RU" sz="2000" b="1" dirty="0"/>
          </a:p>
          <a:p>
            <a:r>
              <a:rPr lang="ru-RU" dirty="0"/>
              <a:t>• апробация разработанной системы. </a:t>
            </a:r>
            <a:endParaRPr lang="ru-RU" dirty="0" smtClean="0"/>
          </a:p>
          <a:p>
            <a:endParaRPr lang="ru-RU" sz="2000" dirty="0"/>
          </a:p>
          <a:p>
            <a:r>
              <a:rPr lang="ru-RU" sz="2000" b="1" dirty="0"/>
              <a:t>3. Завершающий </a:t>
            </a:r>
            <a:r>
              <a:rPr lang="ru-RU" sz="2000" b="1" dirty="0" smtClean="0"/>
              <a:t>этап</a:t>
            </a:r>
            <a:endParaRPr lang="ru-RU" sz="2000" b="1" dirty="0"/>
          </a:p>
          <a:p>
            <a:r>
              <a:rPr lang="ru-RU" dirty="0"/>
              <a:t>• анализ эффективности данной работы. </a:t>
            </a:r>
          </a:p>
          <a:p>
            <a:r>
              <a:rPr lang="ru-RU" dirty="0"/>
              <a:t>• распространение опыта среди педагогов ДОУ.</a:t>
            </a:r>
          </a:p>
        </p:txBody>
      </p:sp>
    </p:spTree>
    <p:extLst>
      <p:ext uri="{BB962C8B-B14F-4D97-AF65-F5344CB8AC3E}">
        <p14:creationId xmlns:p14="http://schemas.microsoft.com/office/powerpoint/2010/main" val="1127779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547664" y="1305342"/>
            <a:ext cx="6480720" cy="3385542"/>
          </a:xfrm>
          <a:prstGeom prst="rect">
            <a:avLst/>
          </a:prstGeom>
        </p:spPr>
        <p:txBody>
          <a:bodyPr wrap="square">
            <a:spAutoFit/>
          </a:bodyPr>
          <a:lstStyle/>
          <a:p>
            <a:pPr algn="ctr"/>
            <a:r>
              <a:rPr lang="ru-RU" sz="2800" b="1" dirty="0"/>
              <a:t>Методы </a:t>
            </a:r>
            <a:r>
              <a:rPr lang="ru-RU" sz="2800" b="1" dirty="0" smtClean="0"/>
              <a:t>проекта</a:t>
            </a:r>
            <a:endParaRPr lang="ru-RU" sz="2800" b="1" dirty="0"/>
          </a:p>
          <a:p>
            <a:r>
              <a:rPr lang="ru-RU" sz="2000" b="1" dirty="0"/>
              <a:t>Наглядные</a:t>
            </a:r>
            <a:r>
              <a:rPr lang="ru-RU" sz="2000" b="1" dirty="0" smtClean="0"/>
              <a:t>:</a:t>
            </a:r>
            <a:endParaRPr lang="ru-RU" dirty="0"/>
          </a:p>
          <a:p>
            <a:r>
              <a:rPr lang="ru-RU" dirty="0"/>
              <a:t>- наблюдение; рассматривание картин, иллюстраций, игрушек и предметов;</a:t>
            </a:r>
          </a:p>
          <a:p>
            <a:r>
              <a:rPr lang="ru-RU" dirty="0"/>
              <a:t>просмотр видео, кинофильмов, слайдов, мультимедиа и т.д</a:t>
            </a:r>
            <a:r>
              <a:rPr lang="ru-RU" dirty="0" smtClean="0"/>
              <a:t>.;</a:t>
            </a:r>
            <a:endParaRPr lang="ru-RU" dirty="0"/>
          </a:p>
          <a:p>
            <a:r>
              <a:rPr lang="ru-RU" sz="2000" b="1" dirty="0"/>
              <a:t>Словесные:</a:t>
            </a:r>
          </a:p>
          <a:p>
            <a:r>
              <a:rPr lang="ru-RU" dirty="0"/>
              <a:t>- беседа, рассказ, чтение художественных  </a:t>
            </a:r>
            <a:r>
              <a:rPr lang="ru-RU" dirty="0" smtClean="0"/>
              <a:t>произведений;</a:t>
            </a:r>
            <a:endParaRPr lang="ru-RU" dirty="0"/>
          </a:p>
          <a:p>
            <a:r>
              <a:rPr lang="ru-RU" sz="2000" b="1" dirty="0"/>
              <a:t>Практические:</a:t>
            </a:r>
          </a:p>
          <a:p>
            <a:r>
              <a:rPr lang="ru-RU" dirty="0"/>
              <a:t>- упражнение, моделирование, опыты, </a:t>
            </a:r>
            <a:r>
              <a:rPr lang="ru-RU" dirty="0" smtClean="0"/>
              <a:t>эксперименты;</a:t>
            </a:r>
            <a:endParaRPr lang="ru-RU" dirty="0"/>
          </a:p>
          <a:p>
            <a:r>
              <a:rPr lang="ru-RU" sz="2000" b="1" dirty="0"/>
              <a:t>Игровые:</a:t>
            </a:r>
          </a:p>
          <a:p>
            <a:r>
              <a:rPr lang="ru-RU" dirty="0"/>
              <a:t>- игровые обучающие </a:t>
            </a:r>
            <a:r>
              <a:rPr lang="ru-RU" dirty="0" smtClean="0"/>
              <a:t>ситуации.</a:t>
            </a:r>
            <a:endParaRPr lang="ru-RU" dirty="0"/>
          </a:p>
        </p:txBody>
      </p:sp>
    </p:spTree>
    <p:extLst>
      <p:ext uri="{BB962C8B-B14F-4D97-AF65-F5344CB8AC3E}">
        <p14:creationId xmlns:p14="http://schemas.microsoft.com/office/powerpoint/2010/main" val="179675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547664" y="1556792"/>
            <a:ext cx="6408712" cy="3046988"/>
          </a:xfrm>
          <a:prstGeom prst="rect">
            <a:avLst/>
          </a:prstGeom>
        </p:spPr>
        <p:txBody>
          <a:bodyPr wrap="square">
            <a:spAutoFit/>
          </a:bodyPr>
          <a:lstStyle/>
          <a:p>
            <a:pPr algn="ctr"/>
            <a:r>
              <a:rPr lang="ru-RU" sz="3600" b="1" dirty="0"/>
              <a:t>Значение </a:t>
            </a:r>
            <a:r>
              <a:rPr lang="ru-RU" sz="3600" b="1" dirty="0" smtClean="0"/>
              <a:t>проекта</a:t>
            </a:r>
          </a:p>
          <a:p>
            <a:pPr algn="ctr"/>
            <a:r>
              <a:rPr lang="ru-RU" sz="3600" b="1" dirty="0" smtClean="0"/>
              <a:t>для </a:t>
            </a:r>
            <a:r>
              <a:rPr lang="ru-RU" sz="3600" b="1" dirty="0"/>
              <a:t>всех его </a:t>
            </a:r>
            <a:r>
              <a:rPr lang="ru-RU" sz="3600" b="1" dirty="0" smtClean="0"/>
              <a:t>участников</a:t>
            </a:r>
            <a:endParaRPr lang="ru-RU" sz="3600" b="1" dirty="0"/>
          </a:p>
          <a:p>
            <a:r>
              <a:rPr lang="ru-RU" sz="2400" dirty="0"/>
              <a:t>Данный проект выступает как организация взаимосвязанной нравственной, эстетической, экологической и практической деятельности педагогов, родителей и детей старшего дошкольного возраста. </a:t>
            </a:r>
          </a:p>
        </p:txBody>
      </p:sp>
    </p:spTree>
    <p:extLst>
      <p:ext uri="{BB962C8B-B14F-4D97-AF65-F5344CB8AC3E}">
        <p14:creationId xmlns:p14="http://schemas.microsoft.com/office/powerpoint/2010/main" val="400815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475656" y="1412776"/>
            <a:ext cx="6552728" cy="3046988"/>
          </a:xfrm>
          <a:prstGeom prst="rect">
            <a:avLst/>
          </a:prstGeom>
        </p:spPr>
        <p:txBody>
          <a:bodyPr wrap="square">
            <a:spAutoFit/>
          </a:bodyPr>
          <a:lstStyle/>
          <a:p>
            <a:pPr algn="ctr"/>
            <a:r>
              <a:rPr lang="ru-RU" sz="3600" b="1" dirty="0" smtClean="0"/>
              <a:t>Предполагаемый</a:t>
            </a:r>
          </a:p>
          <a:p>
            <a:pPr algn="ctr"/>
            <a:r>
              <a:rPr lang="ru-RU" sz="3600" b="1" dirty="0" smtClean="0"/>
              <a:t> </a:t>
            </a:r>
            <a:r>
              <a:rPr lang="ru-RU" sz="3600" b="1" dirty="0"/>
              <a:t>результат </a:t>
            </a:r>
            <a:r>
              <a:rPr lang="ru-RU" sz="3600" b="1" dirty="0" smtClean="0"/>
              <a:t>проекта</a:t>
            </a:r>
          </a:p>
          <a:p>
            <a:pPr algn="ctr"/>
            <a:endParaRPr lang="ru-RU" sz="3600" b="1" dirty="0"/>
          </a:p>
          <a:p>
            <a:r>
              <a:rPr lang="ru-RU" sz="2800" dirty="0"/>
              <a:t>Формирование </a:t>
            </a:r>
            <a:r>
              <a:rPr lang="ru-RU" sz="2800" dirty="0" smtClean="0"/>
              <a:t>собственного жизненного </a:t>
            </a:r>
            <a:r>
              <a:rPr lang="ru-RU" sz="2800" dirty="0"/>
              <a:t>опыта ребенка по взаимодействию с окружающим миром.</a:t>
            </a:r>
          </a:p>
        </p:txBody>
      </p:sp>
    </p:spTree>
    <p:extLst>
      <p:ext uri="{BB962C8B-B14F-4D97-AF65-F5344CB8AC3E}">
        <p14:creationId xmlns:p14="http://schemas.microsoft.com/office/powerpoint/2010/main" val="158904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Таблица 3"/>
          <p:cNvGraphicFramePr>
            <a:graphicFrameLocks noGrp="1"/>
          </p:cNvGraphicFramePr>
          <p:nvPr>
            <p:extLst>
              <p:ext uri="{D42A27DB-BD31-4B8C-83A1-F6EECF244321}">
                <p14:modId xmlns:p14="http://schemas.microsoft.com/office/powerpoint/2010/main" val="1715842248"/>
              </p:ext>
            </p:extLst>
          </p:nvPr>
        </p:nvGraphicFramePr>
        <p:xfrm>
          <a:off x="2339752" y="1173581"/>
          <a:ext cx="4456612" cy="4610736"/>
        </p:xfrm>
        <a:graphic>
          <a:graphicData uri="http://schemas.openxmlformats.org/drawingml/2006/table">
            <a:tbl>
              <a:tblPr firstRow="1" firstCol="1" bandRow="1"/>
              <a:tblGrid>
                <a:gridCol w="499667"/>
                <a:gridCol w="3023416"/>
                <a:gridCol w="933529"/>
              </a:tblGrid>
              <a:tr h="202940">
                <a:tc>
                  <a:txBody>
                    <a:bodyPr/>
                    <a:lstStyle/>
                    <a:p>
                      <a:pPr marR="179705" algn="ctr">
                        <a:lnSpc>
                          <a:spcPct val="115000"/>
                        </a:lnSpc>
                        <a:spcAft>
                          <a:spcPts val="0"/>
                        </a:spcAft>
                      </a:pPr>
                      <a:r>
                        <a:rPr lang="ru-RU" sz="600" b="1" dirty="0">
                          <a:effectLst/>
                          <a:latin typeface="Times New Roman"/>
                          <a:ea typeface="Calibri"/>
                          <a:cs typeface="Times New Roman"/>
                        </a:rPr>
                        <a:t>№</a:t>
                      </a:r>
                      <a:endParaRPr lang="ru-RU" sz="500" dirty="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gn="ctr">
                        <a:lnSpc>
                          <a:spcPct val="115000"/>
                        </a:lnSpc>
                        <a:spcAft>
                          <a:spcPts val="0"/>
                        </a:spcAft>
                      </a:pPr>
                      <a:r>
                        <a:rPr lang="ru-RU" sz="600" b="1" i="1" dirty="0">
                          <a:effectLst/>
                          <a:latin typeface="Times New Roman"/>
                          <a:ea typeface="Calibri"/>
                          <a:cs typeface="Times New Roman"/>
                        </a:rPr>
                        <a:t>Содержание</a:t>
                      </a:r>
                      <a:endParaRPr lang="ru-RU" sz="500" dirty="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gn="ctr">
                        <a:lnSpc>
                          <a:spcPct val="115000"/>
                        </a:lnSpc>
                        <a:spcAft>
                          <a:spcPts val="0"/>
                        </a:spcAft>
                      </a:pPr>
                      <a:r>
                        <a:rPr lang="ru-RU" sz="600" b="1" i="1">
                          <a:effectLst/>
                          <a:latin typeface="Times New Roman"/>
                          <a:ea typeface="Calibri"/>
                          <a:cs typeface="Times New Roman"/>
                        </a:rPr>
                        <a:t>Сроки проведения</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3232">
                <a:tc>
                  <a:txBody>
                    <a:bodyPr/>
                    <a:lstStyle/>
                    <a:p>
                      <a:pPr marR="179705">
                        <a:lnSpc>
                          <a:spcPct val="115000"/>
                        </a:lnSpc>
                        <a:spcAft>
                          <a:spcPts val="0"/>
                        </a:spcAft>
                      </a:pPr>
                      <a:r>
                        <a:rPr lang="ru-RU" sz="600">
                          <a:effectLst/>
                          <a:latin typeface="Times New Roman"/>
                          <a:ea typeface="Calibri"/>
                          <a:cs typeface="Times New Roman"/>
                        </a:rPr>
                        <a:t>1.</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600" dirty="0">
                          <a:solidFill>
                            <a:srgbClr val="000000"/>
                          </a:solidFill>
                          <a:effectLst/>
                          <a:latin typeface="Times New Roman"/>
                          <a:ea typeface="Times New Roman"/>
                          <a:cs typeface="Times New Roman"/>
                        </a:rPr>
                        <a:t>– постановка целей, определение актуальности и значимости проекта;</a:t>
                      </a:r>
                      <a:endParaRPr lang="ru-RU" sz="500" dirty="0">
                        <a:effectLst/>
                        <a:latin typeface="Calibri"/>
                        <a:ea typeface="Calibri"/>
                        <a:cs typeface="Times New Roman"/>
                      </a:endParaRPr>
                    </a:p>
                    <a:p>
                      <a:pPr>
                        <a:lnSpc>
                          <a:spcPct val="115000"/>
                        </a:lnSpc>
                        <a:spcAft>
                          <a:spcPts val="0"/>
                        </a:spcAft>
                      </a:pPr>
                      <a:r>
                        <a:rPr lang="ru-RU" sz="600" dirty="0">
                          <a:solidFill>
                            <a:srgbClr val="000000"/>
                          </a:solidFill>
                          <a:effectLst/>
                          <a:latin typeface="Times New Roman"/>
                          <a:ea typeface="Times New Roman"/>
                          <a:cs typeface="Times New Roman"/>
                        </a:rPr>
                        <a:t> </a:t>
                      </a:r>
                      <a:endParaRPr lang="ru-RU" sz="500" dirty="0">
                        <a:effectLst/>
                        <a:latin typeface="Calibri"/>
                        <a:ea typeface="Calibri"/>
                        <a:cs typeface="Times New Roman"/>
                      </a:endParaRPr>
                    </a:p>
                    <a:p>
                      <a:pPr>
                        <a:lnSpc>
                          <a:spcPct val="115000"/>
                        </a:lnSpc>
                        <a:spcAft>
                          <a:spcPts val="0"/>
                        </a:spcAft>
                      </a:pPr>
                      <a:r>
                        <a:rPr lang="ru-RU" sz="600" dirty="0">
                          <a:solidFill>
                            <a:srgbClr val="000000"/>
                          </a:solidFill>
                          <a:effectLst/>
                          <a:latin typeface="Times New Roman"/>
                          <a:ea typeface="Times New Roman"/>
                          <a:cs typeface="Times New Roman"/>
                        </a:rPr>
                        <a:t>– подбор методической литературы для реализации проекта;</a:t>
                      </a:r>
                      <a:endParaRPr lang="ru-RU" sz="500" dirty="0">
                        <a:effectLst/>
                        <a:latin typeface="Calibri"/>
                        <a:ea typeface="Calibri"/>
                        <a:cs typeface="Times New Roman"/>
                      </a:endParaRPr>
                    </a:p>
                    <a:p>
                      <a:pPr>
                        <a:lnSpc>
                          <a:spcPct val="115000"/>
                        </a:lnSpc>
                        <a:spcAft>
                          <a:spcPts val="0"/>
                        </a:spcAft>
                      </a:pPr>
                      <a:r>
                        <a:rPr lang="ru-RU" sz="600" dirty="0">
                          <a:solidFill>
                            <a:srgbClr val="000000"/>
                          </a:solidFill>
                          <a:effectLst/>
                          <a:latin typeface="Times New Roman"/>
                          <a:ea typeface="Times New Roman"/>
                          <a:cs typeface="Times New Roman"/>
                        </a:rPr>
                        <a:t> </a:t>
                      </a:r>
                      <a:endParaRPr lang="ru-RU" sz="500" dirty="0">
                        <a:effectLst/>
                        <a:latin typeface="Calibri"/>
                        <a:ea typeface="Calibri"/>
                        <a:cs typeface="Times New Roman"/>
                      </a:endParaRPr>
                    </a:p>
                    <a:p>
                      <a:pPr>
                        <a:lnSpc>
                          <a:spcPts val="1700"/>
                        </a:lnSpc>
                        <a:spcAft>
                          <a:spcPts val="645"/>
                        </a:spcAft>
                      </a:pPr>
                      <a:r>
                        <a:rPr lang="ru-RU" sz="600" dirty="0">
                          <a:solidFill>
                            <a:srgbClr val="000000"/>
                          </a:solidFill>
                          <a:effectLst/>
                          <a:latin typeface="Times New Roman"/>
                          <a:ea typeface="Times New Roman"/>
                          <a:cs typeface="Times New Roman"/>
                        </a:rPr>
                        <a:t>– подбор наглядно-дидактического материала, художественной литературы;</a:t>
                      </a:r>
                      <a:endParaRPr lang="ru-RU" sz="500" dirty="0">
                        <a:effectLst/>
                        <a:latin typeface="Calibri"/>
                        <a:ea typeface="Calibri"/>
                        <a:cs typeface="Times New Roman"/>
                      </a:endParaRPr>
                    </a:p>
                    <a:p>
                      <a:pPr>
                        <a:lnSpc>
                          <a:spcPts val="1700"/>
                        </a:lnSpc>
                        <a:spcAft>
                          <a:spcPts val="645"/>
                        </a:spcAft>
                      </a:pPr>
                      <a:r>
                        <a:rPr lang="ru-RU" sz="600" dirty="0">
                          <a:solidFill>
                            <a:srgbClr val="000000"/>
                          </a:solidFill>
                          <a:effectLst/>
                          <a:latin typeface="Times New Roman"/>
                          <a:ea typeface="Times New Roman"/>
                          <a:cs typeface="Times New Roman"/>
                        </a:rPr>
                        <a:t>- оснащение  необходимым инструментарием .</a:t>
                      </a:r>
                      <a:endParaRPr lang="ru-RU" sz="500" dirty="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nSpc>
                          <a:spcPct val="115000"/>
                        </a:lnSpc>
                        <a:spcAft>
                          <a:spcPts val="0"/>
                        </a:spcAft>
                      </a:pPr>
                      <a:r>
                        <a:rPr lang="ru-RU" sz="600">
                          <a:effectLst/>
                          <a:latin typeface="Times New Roman"/>
                          <a:ea typeface="Calibri"/>
                          <a:cs typeface="Times New Roman"/>
                        </a:rPr>
                        <a:t>Сентябрь</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625">
                <a:tc>
                  <a:txBody>
                    <a:bodyPr/>
                    <a:lstStyle/>
                    <a:p>
                      <a:pPr marR="179705">
                        <a:lnSpc>
                          <a:spcPct val="115000"/>
                        </a:lnSpc>
                        <a:spcAft>
                          <a:spcPts val="0"/>
                        </a:spcAft>
                      </a:pPr>
                      <a:r>
                        <a:rPr lang="ru-RU" sz="600">
                          <a:effectLst/>
                          <a:latin typeface="Times New Roman"/>
                          <a:ea typeface="Calibri"/>
                          <a:cs typeface="Times New Roman"/>
                        </a:rPr>
                        <a:t>2</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3</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4</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600" dirty="0">
                          <a:effectLst/>
                          <a:latin typeface="Times New Roman"/>
                          <a:ea typeface="Times New Roman"/>
                          <a:cs typeface="Times New Roman"/>
                        </a:rPr>
                        <a:t>Наблюдение в уголке природы «Чем  похожи на нас наши зеленые друзья»</a:t>
                      </a:r>
                      <a:endParaRPr lang="ru-RU" sz="500" dirty="0">
                        <a:effectLst/>
                        <a:latin typeface="Calibri"/>
                        <a:ea typeface="Calibri"/>
                        <a:cs typeface="Times New Roman"/>
                      </a:endParaRPr>
                    </a:p>
                    <a:p>
                      <a:pPr>
                        <a:lnSpc>
                          <a:spcPct val="115000"/>
                        </a:lnSpc>
                        <a:spcAft>
                          <a:spcPts val="0"/>
                        </a:spcAft>
                      </a:pPr>
                      <a:r>
                        <a:rPr lang="ru-RU" sz="600" dirty="0">
                          <a:effectLst/>
                          <a:latin typeface="Times New Roman"/>
                          <a:ea typeface="Times New Roman"/>
                          <a:cs typeface="Times New Roman"/>
                        </a:rPr>
                        <a:t>Оформление картотеки растений нашей группы.</a:t>
                      </a:r>
                      <a:endParaRPr lang="ru-RU" sz="500" dirty="0">
                        <a:effectLst/>
                        <a:latin typeface="Calibri"/>
                        <a:ea typeface="Calibri"/>
                        <a:cs typeface="Times New Roman"/>
                      </a:endParaRPr>
                    </a:p>
                    <a:p>
                      <a:pPr>
                        <a:lnSpc>
                          <a:spcPct val="115000"/>
                        </a:lnSpc>
                        <a:spcAft>
                          <a:spcPts val="0"/>
                        </a:spcAft>
                      </a:pPr>
                      <a:r>
                        <a:rPr lang="ru-RU" sz="600" dirty="0">
                          <a:effectLst/>
                          <a:latin typeface="Times New Roman"/>
                          <a:ea typeface="Times New Roman"/>
                          <a:cs typeface="Times New Roman"/>
                        </a:rPr>
                        <a:t> </a:t>
                      </a:r>
                      <a:endParaRPr lang="ru-RU" sz="500" dirty="0">
                        <a:effectLst/>
                        <a:latin typeface="Calibri"/>
                        <a:ea typeface="Calibri"/>
                        <a:cs typeface="Times New Roman"/>
                      </a:endParaRPr>
                    </a:p>
                    <a:p>
                      <a:pPr>
                        <a:lnSpc>
                          <a:spcPct val="115000"/>
                        </a:lnSpc>
                        <a:spcAft>
                          <a:spcPts val="0"/>
                        </a:spcAft>
                      </a:pPr>
                      <a:r>
                        <a:rPr lang="ru-RU" sz="600" dirty="0">
                          <a:effectLst/>
                          <a:latin typeface="Times New Roman"/>
                          <a:ea typeface="Calibri"/>
                          <a:cs typeface="Times New Roman"/>
                        </a:rPr>
                        <a:t>Пополнение оранжереи  группы комнатными растениями</a:t>
                      </a:r>
                      <a:endParaRPr lang="ru-RU" sz="500" dirty="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nSpc>
                          <a:spcPct val="115000"/>
                        </a:lnSpc>
                        <a:spcAft>
                          <a:spcPts val="0"/>
                        </a:spcAft>
                      </a:pPr>
                      <a:r>
                        <a:rPr lang="ru-RU" sz="600">
                          <a:effectLst/>
                          <a:latin typeface="Times New Roman"/>
                          <a:ea typeface="Calibri"/>
                          <a:cs typeface="Times New Roman"/>
                        </a:rPr>
                        <a:t>Октябрь</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Октябрь</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Октябрь-май</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351">
                <a:tc>
                  <a:txBody>
                    <a:bodyPr/>
                    <a:lstStyle/>
                    <a:p>
                      <a:pPr marR="179705">
                        <a:lnSpc>
                          <a:spcPct val="115000"/>
                        </a:lnSpc>
                        <a:spcAft>
                          <a:spcPts val="0"/>
                        </a:spcAft>
                      </a:pPr>
                      <a:r>
                        <a:rPr lang="ru-RU" sz="600">
                          <a:effectLst/>
                          <a:latin typeface="Times New Roman"/>
                          <a:ea typeface="Calibri"/>
                          <a:cs typeface="Times New Roman"/>
                        </a:rPr>
                        <a:t>5</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6</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nSpc>
                          <a:spcPct val="115000"/>
                        </a:lnSpc>
                        <a:spcAft>
                          <a:spcPts val="0"/>
                        </a:spcAft>
                      </a:pPr>
                      <a:r>
                        <a:rPr lang="ru-RU" sz="600" dirty="0">
                          <a:effectLst/>
                          <a:latin typeface="Times New Roman"/>
                          <a:ea typeface="Calibri"/>
                          <a:cs typeface="Times New Roman"/>
                        </a:rPr>
                        <a:t>Оформление </a:t>
                      </a:r>
                      <a:r>
                        <a:rPr lang="ru-RU" sz="600" dirty="0" err="1">
                          <a:effectLst/>
                          <a:latin typeface="Times New Roman"/>
                          <a:ea typeface="Calibri"/>
                          <a:cs typeface="Times New Roman"/>
                        </a:rPr>
                        <a:t>мнемотаблиц</a:t>
                      </a:r>
                      <a:r>
                        <a:rPr lang="ru-RU" sz="600" dirty="0">
                          <a:effectLst/>
                          <a:latin typeface="Times New Roman"/>
                          <a:ea typeface="Calibri"/>
                          <a:cs typeface="Times New Roman"/>
                        </a:rPr>
                        <a:t> «Как ухаживать за растениями», «Что нужно для роста растений», «Что нам нужно для труда». </a:t>
                      </a:r>
                      <a:endParaRPr lang="ru-RU" sz="500" dirty="0">
                        <a:effectLst/>
                        <a:latin typeface="Calibri"/>
                        <a:ea typeface="Calibri"/>
                        <a:cs typeface="Times New Roman"/>
                      </a:endParaRPr>
                    </a:p>
                    <a:p>
                      <a:pPr marR="179705">
                        <a:lnSpc>
                          <a:spcPct val="115000"/>
                        </a:lnSpc>
                        <a:spcAft>
                          <a:spcPts val="0"/>
                        </a:spcAft>
                      </a:pPr>
                      <a:r>
                        <a:rPr lang="ru-RU" sz="600" dirty="0">
                          <a:effectLst/>
                          <a:latin typeface="Times New Roman"/>
                          <a:ea typeface="Calibri"/>
                          <a:cs typeface="Times New Roman"/>
                        </a:rPr>
                        <a:t> </a:t>
                      </a:r>
                      <a:endParaRPr lang="ru-RU" sz="500" dirty="0">
                        <a:effectLst/>
                        <a:latin typeface="Calibri"/>
                        <a:ea typeface="Calibri"/>
                        <a:cs typeface="Times New Roman"/>
                      </a:endParaRPr>
                    </a:p>
                    <a:p>
                      <a:pPr marR="179705">
                        <a:lnSpc>
                          <a:spcPct val="115000"/>
                        </a:lnSpc>
                        <a:spcAft>
                          <a:spcPts val="0"/>
                        </a:spcAft>
                      </a:pPr>
                      <a:r>
                        <a:rPr lang="ru-RU" sz="600" dirty="0">
                          <a:effectLst/>
                          <a:latin typeface="Times New Roman"/>
                          <a:ea typeface="Calibri"/>
                          <a:cs typeface="Times New Roman"/>
                        </a:rPr>
                        <a:t>Рисование с натуры комнатных растений.</a:t>
                      </a:r>
                      <a:endParaRPr lang="ru-RU" sz="500" dirty="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nSpc>
                          <a:spcPct val="115000"/>
                        </a:lnSpc>
                        <a:spcAft>
                          <a:spcPts val="0"/>
                        </a:spcAft>
                      </a:pPr>
                      <a:r>
                        <a:rPr lang="ru-RU" sz="600" dirty="0">
                          <a:effectLst/>
                          <a:latin typeface="Times New Roman"/>
                          <a:ea typeface="Calibri"/>
                          <a:cs typeface="Times New Roman"/>
                        </a:rPr>
                        <a:t>Ноябрь</a:t>
                      </a:r>
                      <a:endParaRPr lang="ru-RU" sz="500" dirty="0">
                        <a:effectLst/>
                        <a:latin typeface="Calibri"/>
                        <a:ea typeface="Calibri"/>
                        <a:cs typeface="Times New Roman"/>
                      </a:endParaRPr>
                    </a:p>
                    <a:p>
                      <a:pPr marR="179705">
                        <a:lnSpc>
                          <a:spcPct val="115000"/>
                        </a:lnSpc>
                        <a:spcAft>
                          <a:spcPts val="0"/>
                        </a:spcAft>
                      </a:pPr>
                      <a:r>
                        <a:rPr lang="ru-RU" sz="600" dirty="0">
                          <a:effectLst/>
                          <a:latin typeface="Times New Roman"/>
                          <a:ea typeface="Calibri"/>
                          <a:cs typeface="Times New Roman"/>
                        </a:rPr>
                        <a:t> </a:t>
                      </a:r>
                      <a:endParaRPr lang="ru-RU" sz="500" dirty="0">
                        <a:effectLst/>
                        <a:latin typeface="Calibri"/>
                        <a:ea typeface="Calibri"/>
                        <a:cs typeface="Times New Roman"/>
                      </a:endParaRPr>
                    </a:p>
                    <a:p>
                      <a:pPr marR="179705">
                        <a:lnSpc>
                          <a:spcPct val="115000"/>
                        </a:lnSpc>
                        <a:spcAft>
                          <a:spcPts val="0"/>
                        </a:spcAft>
                      </a:pPr>
                      <a:r>
                        <a:rPr lang="ru-RU" sz="600" dirty="0">
                          <a:effectLst/>
                          <a:latin typeface="Times New Roman"/>
                          <a:ea typeface="Calibri"/>
                          <a:cs typeface="Times New Roman"/>
                        </a:rPr>
                        <a:t> </a:t>
                      </a:r>
                      <a:endParaRPr lang="ru-RU" sz="500" dirty="0">
                        <a:effectLst/>
                        <a:latin typeface="Calibri"/>
                        <a:ea typeface="Calibri"/>
                        <a:cs typeface="Times New Roman"/>
                      </a:endParaRPr>
                    </a:p>
                    <a:p>
                      <a:pPr marR="179705">
                        <a:lnSpc>
                          <a:spcPct val="115000"/>
                        </a:lnSpc>
                        <a:spcAft>
                          <a:spcPts val="0"/>
                        </a:spcAft>
                      </a:pPr>
                      <a:r>
                        <a:rPr lang="ru-RU" sz="600" dirty="0">
                          <a:effectLst/>
                          <a:latin typeface="Times New Roman"/>
                          <a:ea typeface="Calibri"/>
                          <a:cs typeface="Times New Roman"/>
                        </a:rPr>
                        <a:t>Ноябрь</a:t>
                      </a:r>
                      <a:endParaRPr lang="ru-RU" sz="500" dirty="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81">
                <a:tc>
                  <a:txBody>
                    <a:bodyPr/>
                    <a:lstStyle/>
                    <a:p>
                      <a:pPr marR="179705">
                        <a:lnSpc>
                          <a:spcPct val="115000"/>
                        </a:lnSpc>
                        <a:spcAft>
                          <a:spcPts val="0"/>
                        </a:spcAft>
                      </a:pPr>
                      <a:r>
                        <a:rPr lang="ru-RU" sz="600" dirty="0">
                          <a:effectLst/>
                          <a:latin typeface="Times New Roman"/>
                          <a:ea typeface="Calibri"/>
                          <a:cs typeface="Times New Roman"/>
                        </a:rPr>
                        <a:t>7</a:t>
                      </a:r>
                      <a:endParaRPr lang="ru-RU" sz="500" dirty="0">
                        <a:effectLst/>
                        <a:latin typeface="Calibri"/>
                        <a:ea typeface="Calibri"/>
                        <a:cs typeface="Times New Roman"/>
                      </a:endParaRPr>
                    </a:p>
                    <a:p>
                      <a:pPr marR="179705">
                        <a:lnSpc>
                          <a:spcPct val="115000"/>
                        </a:lnSpc>
                        <a:spcAft>
                          <a:spcPts val="0"/>
                        </a:spcAft>
                      </a:pPr>
                      <a:r>
                        <a:rPr lang="ru-RU" sz="600" dirty="0">
                          <a:effectLst/>
                          <a:latin typeface="Times New Roman"/>
                          <a:ea typeface="Calibri"/>
                          <a:cs typeface="Times New Roman"/>
                        </a:rPr>
                        <a:t> </a:t>
                      </a:r>
                      <a:endParaRPr lang="ru-RU" sz="500" dirty="0">
                        <a:effectLst/>
                        <a:latin typeface="Calibri"/>
                        <a:ea typeface="Calibri"/>
                        <a:cs typeface="Times New Roman"/>
                      </a:endParaRPr>
                    </a:p>
                    <a:p>
                      <a:pPr marR="179705">
                        <a:lnSpc>
                          <a:spcPct val="115000"/>
                        </a:lnSpc>
                        <a:spcAft>
                          <a:spcPts val="0"/>
                        </a:spcAft>
                      </a:pPr>
                      <a:r>
                        <a:rPr lang="ru-RU" sz="600" dirty="0">
                          <a:effectLst/>
                          <a:latin typeface="Times New Roman"/>
                          <a:ea typeface="Calibri"/>
                          <a:cs typeface="Times New Roman"/>
                        </a:rPr>
                        <a:t>8</a:t>
                      </a:r>
                      <a:endParaRPr lang="ru-RU" sz="500" dirty="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nSpc>
                          <a:spcPct val="115000"/>
                        </a:lnSpc>
                        <a:spcAft>
                          <a:spcPts val="0"/>
                        </a:spcAft>
                      </a:pPr>
                      <a:r>
                        <a:rPr lang="ru-RU" sz="600">
                          <a:effectLst/>
                          <a:latin typeface="Times New Roman"/>
                          <a:ea typeface="Calibri"/>
                          <a:cs typeface="Times New Roman"/>
                        </a:rPr>
                        <a:t>Сюжетно-ролевая игра «Я – цветовод».</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Опытно-экспериментальная деятельность «С водой и без воды».</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nSpc>
                          <a:spcPct val="115000"/>
                        </a:lnSpc>
                        <a:spcAft>
                          <a:spcPts val="0"/>
                        </a:spcAft>
                      </a:pPr>
                      <a:r>
                        <a:rPr lang="ru-RU" sz="600">
                          <a:effectLst/>
                          <a:latin typeface="Times New Roman"/>
                          <a:ea typeface="Calibri"/>
                          <a:cs typeface="Times New Roman"/>
                        </a:rPr>
                        <a:t>Декабрь</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Декабрь</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11">
                <a:tc>
                  <a:txBody>
                    <a:bodyPr/>
                    <a:lstStyle/>
                    <a:p>
                      <a:pPr marR="179705">
                        <a:lnSpc>
                          <a:spcPct val="115000"/>
                        </a:lnSpc>
                        <a:spcAft>
                          <a:spcPts val="0"/>
                        </a:spcAft>
                      </a:pPr>
                      <a:r>
                        <a:rPr lang="ru-RU" sz="600">
                          <a:effectLst/>
                          <a:latin typeface="Times New Roman"/>
                          <a:ea typeface="Calibri"/>
                          <a:cs typeface="Times New Roman"/>
                        </a:rPr>
                        <a:t>9</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10</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nSpc>
                          <a:spcPct val="115000"/>
                        </a:lnSpc>
                        <a:spcAft>
                          <a:spcPts val="0"/>
                        </a:spcAft>
                      </a:pPr>
                      <a:r>
                        <a:rPr lang="ru-RU" sz="600">
                          <a:effectLst/>
                          <a:latin typeface="Times New Roman"/>
                          <a:ea typeface="Calibri"/>
                          <a:cs typeface="Times New Roman"/>
                        </a:rPr>
                        <a:t>Сооружаем «Огород» на окне.</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Работа в «Огороде»( посадка культур, уход, сбор урожая)</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nSpc>
                          <a:spcPct val="115000"/>
                        </a:lnSpc>
                        <a:spcAft>
                          <a:spcPts val="0"/>
                        </a:spcAft>
                      </a:pPr>
                      <a:r>
                        <a:rPr lang="ru-RU" sz="600">
                          <a:effectLst/>
                          <a:latin typeface="Times New Roman"/>
                          <a:ea typeface="Calibri"/>
                          <a:cs typeface="Times New Roman"/>
                        </a:rPr>
                        <a:t>Январь</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Январь</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11">
                <a:tc>
                  <a:txBody>
                    <a:bodyPr/>
                    <a:lstStyle/>
                    <a:p>
                      <a:pPr marR="179705">
                        <a:lnSpc>
                          <a:spcPct val="115000"/>
                        </a:lnSpc>
                        <a:spcAft>
                          <a:spcPts val="0"/>
                        </a:spcAft>
                      </a:pPr>
                      <a:r>
                        <a:rPr lang="ru-RU" sz="600">
                          <a:effectLst/>
                          <a:latin typeface="Times New Roman"/>
                          <a:ea typeface="Calibri"/>
                          <a:cs typeface="Times New Roman"/>
                        </a:rPr>
                        <a:t>11</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12</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nSpc>
                          <a:spcPct val="115000"/>
                        </a:lnSpc>
                        <a:spcAft>
                          <a:spcPts val="0"/>
                        </a:spcAft>
                      </a:pPr>
                      <a:r>
                        <a:rPr lang="ru-RU" sz="600">
                          <a:effectLst/>
                          <a:latin typeface="Times New Roman"/>
                          <a:ea typeface="Calibri"/>
                          <a:cs typeface="Times New Roman"/>
                        </a:rPr>
                        <a:t>Изготовление эко-человечков «Травянчиков».</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На.блюдение, уход (стрижка) за «Травянчиками»</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nSpc>
                          <a:spcPct val="115000"/>
                        </a:lnSpc>
                        <a:spcAft>
                          <a:spcPts val="0"/>
                        </a:spcAft>
                      </a:pPr>
                      <a:r>
                        <a:rPr lang="ru-RU" sz="600">
                          <a:effectLst/>
                          <a:latin typeface="Times New Roman"/>
                          <a:ea typeface="Calibri"/>
                          <a:cs typeface="Times New Roman"/>
                        </a:rPr>
                        <a:t>Февраль</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Февраль</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11">
                <a:tc>
                  <a:txBody>
                    <a:bodyPr/>
                    <a:lstStyle/>
                    <a:p>
                      <a:pPr marR="179705">
                        <a:lnSpc>
                          <a:spcPct val="115000"/>
                        </a:lnSpc>
                        <a:spcAft>
                          <a:spcPts val="0"/>
                        </a:spcAft>
                      </a:pPr>
                      <a:r>
                        <a:rPr lang="ru-RU" sz="600">
                          <a:effectLst/>
                          <a:latin typeface="Times New Roman"/>
                          <a:ea typeface="Calibri"/>
                          <a:cs typeface="Times New Roman"/>
                        </a:rPr>
                        <a:t>13</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14</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nSpc>
                          <a:spcPct val="115000"/>
                        </a:lnSpc>
                        <a:spcAft>
                          <a:spcPts val="0"/>
                        </a:spcAft>
                      </a:pPr>
                      <a:r>
                        <a:rPr lang="ru-RU" sz="600">
                          <a:effectLst/>
                          <a:latin typeface="Times New Roman"/>
                          <a:ea typeface="Calibri"/>
                          <a:cs typeface="Times New Roman"/>
                        </a:rPr>
                        <a:t>Декорирование цветочных горшков в различных техниках.</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Посадка растений в декорированные горшки.</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nSpc>
                          <a:spcPct val="115000"/>
                        </a:lnSpc>
                        <a:spcAft>
                          <a:spcPts val="0"/>
                        </a:spcAft>
                      </a:pPr>
                      <a:r>
                        <a:rPr lang="ru-RU" sz="600">
                          <a:effectLst/>
                          <a:latin typeface="Times New Roman"/>
                          <a:ea typeface="Calibri"/>
                          <a:cs typeface="Times New Roman"/>
                        </a:rPr>
                        <a:t>Март</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Март</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351">
                <a:tc>
                  <a:txBody>
                    <a:bodyPr/>
                    <a:lstStyle/>
                    <a:p>
                      <a:pPr marR="179705">
                        <a:lnSpc>
                          <a:spcPct val="115000"/>
                        </a:lnSpc>
                        <a:spcAft>
                          <a:spcPts val="0"/>
                        </a:spcAft>
                      </a:pPr>
                      <a:r>
                        <a:rPr lang="ru-RU" sz="600">
                          <a:effectLst/>
                          <a:latin typeface="Times New Roman"/>
                          <a:ea typeface="Calibri"/>
                          <a:cs typeface="Times New Roman"/>
                        </a:rPr>
                        <a:t>15</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16</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nSpc>
                          <a:spcPct val="115000"/>
                        </a:lnSpc>
                        <a:spcAft>
                          <a:spcPts val="0"/>
                        </a:spcAft>
                      </a:pPr>
                      <a:r>
                        <a:rPr lang="ru-RU" sz="600">
                          <a:effectLst/>
                          <a:latin typeface="Times New Roman"/>
                          <a:ea typeface="Calibri"/>
                          <a:cs typeface="Times New Roman"/>
                        </a:rPr>
                        <a:t>Продуктивная деятельность по изготовлению цветов «Цветы, которые не нужно поливать».</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Игра на воображение «Я цветочек не простой, отгадай, кто я такой».</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nSpc>
                          <a:spcPct val="115000"/>
                        </a:lnSpc>
                        <a:spcAft>
                          <a:spcPts val="0"/>
                        </a:spcAft>
                      </a:pPr>
                      <a:r>
                        <a:rPr lang="ru-RU" sz="600">
                          <a:effectLst/>
                          <a:latin typeface="Times New Roman"/>
                          <a:ea typeface="Calibri"/>
                          <a:cs typeface="Times New Roman"/>
                        </a:rPr>
                        <a:t>Апрель</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Апрель</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351">
                <a:tc>
                  <a:txBody>
                    <a:bodyPr/>
                    <a:lstStyle/>
                    <a:p>
                      <a:pPr marR="179705">
                        <a:lnSpc>
                          <a:spcPct val="115000"/>
                        </a:lnSpc>
                        <a:spcAft>
                          <a:spcPts val="0"/>
                        </a:spcAft>
                      </a:pPr>
                      <a:r>
                        <a:rPr lang="ru-RU" sz="600">
                          <a:effectLst/>
                          <a:latin typeface="Times New Roman"/>
                          <a:ea typeface="Calibri"/>
                          <a:cs typeface="Times New Roman"/>
                        </a:rPr>
                        <a:t>17</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18</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nSpc>
                          <a:spcPct val="115000"/>
                        </a:lnSpc>
                        <a:spcAft>
                          <a:spcPts val="0"/>
                        </a:spcAft>
                      </a:pPr>
                      <a:r>
                        <a:rPr lang="ru-RU" sz="600">
                          <a:effectLst/>
                          <a:latin typeface="Times New Roman"/>
                          <a:ea typeface="Calibri"/>
                          <a:cs typeface="Times New Roman"/>
                        </a:rPr>
                        <a:t>Подбор информации и подготовка сообщения (составление рассказа) на тему «Мое любимое растение».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 </a:t>
                      </a:r>
                      <a:endParaRPr lang="ru-RU" sz="500">
                        <a:effectLst/>
                        <a:latin typeface="Calibri"/>
                        <a:ea typeface="Calibri"/>
                        <a:cs typeface="Times New Roman"/>
                      </a:endParaRPr>
                    </a:p>
                    <a:p>
                      <a:pPr marR="179705">
                        <a:lnSpc>
                          <a:spcPct val="115000"/>
                        </a:lnSpc>
                        <a:spcAft>
                          <a:spcPts val="0"/>
                        </a:spcAft>
                      </a:pPr>
                      <a:r>
                        <a:rPr lang="ru-RU" sz="600">
                          <a:effectLst/>
                          <a:latin typeface="Times New Roman"/>
                          <a:ea typeface="Calibri"/>
                          <a:cs typeface="Times New Roman"/>
                        </a:rPr>
                        <a:t>Отчет по проектной работе. Распространение опыта среди коллег ДОУ. Представление-презентация.</a:t>
                      </a:r>
                      <a:endParaRPr lang="ru-RU" sz="50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nSpc>
                          <a:spcPct val="115000"/>
                        </a:lnSpc>
                        <a:spcAft>
                          <a:spcPts val="0"/>
                        </a:spcAft>
                      </a:pPr>
                      <a:r>
                        <a:rPr lang="ru-RU" sz="600" dirty="0">
                          <a:effectLst/>
                          <a:latin typeface="Times New Roman"/>
                          <a:ea typeface="Calibri"/>
                          <a:cs typeface="Times New Roman"/>
                        </a:rPr>
                        <a:t>Май</a:t>
                      </a:r>
                      <a:endParaRPr lang="ru-RU" sz="500" dirty="0">
                        <a:effectLst/>
                        <a:latin typeface="Calibri"/>
                        <a:ea typeface="Calibri"/>
                        <a:cs typeface="Times New Roman"/>
                      </a:endParaRPr>
                    </a:p>
                    <a:p>
                      <a:pPr marR="179705">
                        <a:lnSpc>
                          <a:spcPct val="115000"/>
                        </a:lnSpc>
                        <a:spcAft>
                          <a:spcPts val="0"/>
                        </a:spcAft>
                      </a:pPr>
                      <a:r>
                        <a:rPr lang="ru-RU" sz="600" dirty="0">
                          <a:effectLst/>
                          <a:latin typeface="Times New Roman"/>
                          <a:ea typeface="Calibri"/>
                          <a:cs typeface="Times New Roman"/>
                        </a:rPr>
                        <a:t> </a:t>
                      </a:r>
                      <a:endParaRPr lang="ru-RU" sz="500" dirty="0">
                        <a:effectLst/>
                        <a:latin typeface="Calibri"/>
                        <a:ea typeface="Calibri"/>
                        <a:cs typeface="Times New Roman"/>
                      </a:endParaRPr>
                    </a:p>
                    <a:p>
                      <a:pPr marR="179705">
                        <a:lnSpc>
                          <a:spcPct val="115000"/>
                        </a:lnSpc>
                        <a:spcAft>
                          <a:spcPts val="0"/>
                        </a:spcAft>
                      </a:pPr>
                      <a:r>
                        <a:rPr lang="ru-RU" sz="600" dirty="0">
                          <a:effectLst/>
                          <a:latin typeface="Times New Roman"/>
                          <a:ea typeface="Calibri"/>
                          <a:cs typeface="Times New Roman"/>
                        </a:rPr>
                        <a:t> </a:t>
                      </a:r>
                      <a:endParaRPr lang="ru-RU" sz="500" dirty="0">
                        <a:effectLst/>
                        <a:latin typeface="Calibri"/>
                        <a:ea typeface="Calibri"/>
                        <a:cs typeface="Times New Roman"/>
                      </a:endParaRPr>
                    </a:p>
                    <a:p>
                      <a:pPr marR="179705">
                        <a:lnSpc>
                          <a:spcPct val="115000"/>
                        </a:lnSpc>
                        <a:spcAft>
                          <a:spcPts val="0"/>
                        </a:spcAft>
                      </a:pPr>
                      <a:r>
                        <a:rPr lang="ru-RU" sz="600" dirty="0">
                          <a:effectLst/>
                          <a:latin typeface="Times New Roman"/>
                          <a:ea typeface="Calibri"/>
                          <a:cs typeface="Times New Roman"/>
                        </a:rPr>
                        <a:t> </a:t>
                      </a:r>
                      <a:endParaRPr lang="ru-RU" sz="500" dirty="0">
                        <a:effectLst/>
                        <a:latin typeface="Calibri"/>
                        <a:ea typeface="Calibri"/>
                        <a:cs typeface="Times New Roman"/>
                      </a:endParaRPr>
                    </a:p>
                    <a:p>
                      <a:pPr marR="179705">
                        <a:lnSpc>
                          <a:spcPct val="115000"/>
                        </a:lnSpc>
                        <a:spcAft>
                          <a:spcPts val="0"/>
                        </a:spcAft>
                      </a:pPr>
                      <a:r>
                        <a:rPr lang="ru-RU" sz="600" dirty="0">
                          <a:effectLst/>
                          <a:latin typeface="Times New Roman"/>
                          <a:ea typeface="Calibri"/>
                          <a:cs typeface="Times New Roman"/>
                        </a:rPr>
                        <a:t>Май</a:t>
                      </a:r>
                      <a:endParaRPr lang="ru-RU" sz="500" dirty="0">
                        <a:effectLst/>
                        <a:latin typeface="Calibri"/>
                        <a:ea typeface="Calibri"/>
                        <a:cs typeface="Times New Roman"/>
                      </a:endParaRPr>
                    </a:p>
                  </a:txBody>
                  <a:tcPr marL="33088" marR="33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a:spLocks noChangeArrowheads="1"/>
          </p:cNvSpPr>
          <p:nvPr/>
        </p:nvSpPr>
        <p:spPr bwMode="auto">
          <a:xfrm>
            <a:off x="2843808" y="117358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3491880" y="476672"/>
            <a:ext cx="1743491" cy="410882"/>
          </a:xfrm>
          <a:prstGeom prst="rect">
            <a:avLst/>
          </a:prstGeom>
        </p:spPr>
        <p:txBody>
          <a:bodyPr wrap="none">
            <a:spAutoFit/>
          </a:bodyPr>
          <a:lstStyle/>
          <a:p>
            <a:pPr marR="179705" algn="ctr">
              <a:lnSpc>
                <a:spcPct val="115000"/>
              </a:lnSpc>
              <a:spcAft>
                <a:spcPts val="1000"/>
              </a:spcAft>
            </a:pPr>
            <a:r>
              <a:rPr lang="ru-RU" b="1" dirty="0">
                <a:latin typeface="Times New Roman"/>
                <a:ea typeface="Calibri"/>
                <a:cs typeface="Times New Roman"/>
              </a:rPr>
              <a:t>План работы</a:t>
            </a:r>
            <a:endParaRPr lang="ru-RU" sz="1600" dirty="0">
              <a:ea typeface="Calibri"/>
              <a:cs typeface="Times New Roman"/>
            </a:endParaRPr>
          </a:p>
        </p:txBody>
      </p:sp>
    </p:spTree>
    <p:extLst>
      <p:ext uri="{BB962C8B-B14F-4D97-AF65-F5344CB8AC3E}">
        <p14:creationId xmlns:p14="http://schemas.microsoft.com/office/powerpoint/2010/main" val="3008903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547664" y="1052736"/>
            <a:ext cx="6264696" cy="3724096"/>
          </a:xfrm>
          <a:prstGeom prst="rect">
            <a:avLst/>
          </a:prstGeom>
        </p:spPr>
        <p:txBody>
          <a:bodyPr wrap="square">
            <a:spAutoFit/>
          </a:bodyPr>
          <a:lstStyle/>
          <a:p>
            <a:pPr algn="ctr"/>
            <a:r>
              <a:rPr lang="ru-RU" sz="2800" b="1" dirty="0"/>
              <a:t>Методическое </a:t>
            </a:r>
            <a:endParaRPr lang="ru-RU" sz="2800" b="1" dirty="0" smtClean="0"/>
          </a:p>
          <a:p>
            <a:pPr algn="ctr"/>
            <a:r>
              <a:rPr lang="ru-RU" sz="2800" b="1" dirty="0" smtClean="0"/>
              <a:t>обеспечение проекта</a:t>
            </a:r>
            <a:endParaRPr lang="ru-RU" sz="2800" b="1" dirty="0"/>
          </a:p>
          <a:p>
            <a:r>
              <a:rPr lang="ru-RU" dirty="0" smtClean="0"/>
              <a:t>1.   комнатные </a:t>
            </a:r>
            <a:r>
              <a:rPr lang="ru-RU" dirty="0"/>
              <a:t>растения,</a:t>
            </a:r>
          </a:p>
          <a:p>
            <a:r>
              <a:rPr lang="ru-RU" dirty="0" smtClean="0"/>
              <a:t>2.   необходимые </a:t>
            </a:r>
            <a:r>
              <a:rPr lang="ru-RU" dirty="0"/>
              <a:t>инструменты и материалы для ухода за растениями,</a:t>
            </a:r>
          </a:p>
          <a:p>
            <a:r>
              <a:rPr lang="ru-RU" dirty="0" smtClean="0"/>
              <a:t>3.   материалы </a:t>
            </a:r>
            <a:r>
              <a:rPr lang="ru-RU" dirty="0"/>
              <a:t>для проведения беседы,</a:t>
            </a:r>
          </a:p>
          <a:p>
            <a:r>
              <a:rPr lang="ru-RU" dirty="0" smtClean="0"/>
              <a:t>4.   художественные </a:t>
            </a:r>
            <a:r>
              <a:rPr lang="ru-RU" dirty="0"/>
              <a:t>произведения,</a:t>
            </a:r>
          </a:p>
          <a:p>
            <a:r>
              <a:rPr lang="ru-RU" dirty="0" smtClean="0"/>
              <a:t>5.   музыкальные </a:t>
            </a:r>
            <a:r>
              <a:rPr lang="ru-RU" dirty="0"/>
              <a:t>произведения,</a:t>
            </a:r>
          </a:p>
          <a:p>
            <a:r>
              <a:rPr lang="ru-RU" dirty="0" smtClean="0"/>
              <a:t>6.   конспекты </a:t>
            </a:r>
            <a:r>
              <a:rPr lang="ru-RU" dirty="0"/>
              <a:t>и сценарии мероприятий,</a:t>
            </a:r>
          </a:p>
          <a:p>
            <a:r>
              <a:rPr lang="ru-RU" dirty="0" smtClean="0"/>
              <a:t>7.   рекомендации </a:t>
            </a:r>
            <a:r>
              <a:rPr lang="ru-RU" dirty="0"/>
              <a:t>родителям,</a:t>
            </a:r>
          </a:p>
          <a:p>
            <a:r>
              <a:rPr lang="ru-RU" dirty="0" smtClean="0"/>
              <a:t>8.   необходимые </a:t>
            </a:r>
            <a:r>
              <a:rPr lang="ru-RU" dirty="0"/>
              <a:t>материалы для продуктивной деятельности.</a:t>
            </a:r>
          </a:p>
        </p:txBody>
      </p:sp>
    </p:spTree>
    <p:extLst>
      <p:ext uri="{BB962C8B-B14F-4D97-AF65-F5344CB8AC3E}">
        <p14:creationId xmlns:p14="http://schemas.microsoft.com/office/powerpoint/2010/main" val="1732905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C:\Users\1\Desktop\Новая папка (2)\DSC041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863" y="889000"/>
            <a:ext cx="6772275" cy="507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842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C:\Users\1\Desktop\Новая папка (2)\DSC040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863" y="889000"/>
            <a:ext cx="6772275" cy="507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64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60772" y="846932"/>
            <a:ext cx="6772275" cy="507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992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279703" y="1196752"/>
            <a:ext cx="6768752" cy="3416320"/>
          </a:xfrm>
          <a:prstGeom prst="rect">
            <a:avLst/>
          </a:prstGeom>
        </p:spPr>
        <p:txBody>
          <a:bodyPr wrap="square">
            <a:spAutoFit/>
          </a:bodyPr>
          <a:lstStyle/>
          <a:p>
            <a:pPr algn="ctr"/>
            <a:r>
              <a:rPr lang="ru-RU" dirty="0" smtClean="0"/>
              <a:t>Муниципальное бюджетное дошкольное общеобразовательное учреждение детский сад «Берёзка»</a:t>
            </a:r>
          </a:p>
          <a:p>
            <a:endParaRPr lang="ru-RU" dirty="0" smtClean="0"/>
          </a:p>
          <a:p>
            <a:pPr algn="ctr"/>
            <a:r>
              <a:rPr lang="ru-RU" sz="3600" dirty="0" smtClean="0"/>
              <a:t>Проект</a:t>
            </a:r>
          </a:p>
          <a:p>
            <a:pPr algn="ctr"/>
            <a:r>
              <a:rPr lang="ru-RU" sz="3600" dirty="0" smtClean="0"/>
              <a:t>«Растения нашей группы»</a:t>
            </a:r>
          </a:p>
          <a:p>
            <a:pPr algn="ctr"/>
            <a:r>
              <a:rPr lang="ru-RU" dirty="0" smtClean="0"/>
              <a:t>Воспитатель </a:t>
            </a:r>
            <a:r>
              <a:rPr lang="ru-RU" dirty="0" err="1" smtClean="0"/>
              <a:t>Тепайкина</a:t>
            </a:r>
            <a:r>
              <a:rPr lang="ru-RU" dirty="0" smtClean="0"/>
              <a:t> Л.Н.</a:t>
            </a:r>
          </a:p>
          <a:p>
            <a:pPr algn="ctr"/>
            <a:endParaRPr lang="ru-RU" dirty="0" smtClean="0"/>
          </a:p>
          <a:p>
            <a:pPr algn="ctr"/>
            <a:endParaRPr lang="ru-RU" dirty="0" smtClean="0"/>
          </a:p>
          <a:p>
            <a:pPr algn="ctr"/>
            <a:endParaRPr lang="ru-RU" dirty="0" smtClean="0"/>
          </a:p>
          <a:p>
            <a:pPr algn="ctr"/>
            <a:r>
              <a:rPr lang="ru-RU" dirty="0" smtClean="0"/>
              <a:t>Ардатов - 2016</a:t>
            </a:r>
            <a:endParaRPr lang="ru-RU" dirty="0"/>
          </a:p>
        </p:txBody>
      </p:sp>
    </p:spTree>
    <p:extLst>
      <p:ext uri="{BB962C8B-B14F-4D97-AF65-F5344CB8AC3E}">
        <p14:creationId xmlns:p14="http://schemas.microsoft.com/office/powerpoint/2010/main" val="1410644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16" t="9478" b="6034"/>
          <a:stretch/>
        </p:blipFill>
        <p:spPr bwMode="auto">
          <a:xfrm>
            <a:off x="755576" y="620688"/>
            <a:ext cx="3429064" cy="252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33" t="1267" r="-2133" b="15473"/>
          <a:stretch/>
        </p:blipFill>
        <p:spPr bwMode="auto">
          <a:xfrm>
            <a:off x="2627784" y="3356992"/>
            <a:ext cx="3587515" cy="223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003" t="5465" r="13850" b="7507"/>
          <a:stretch/>
        </p:blipFill>
        <p:spPr bwMode="auto">
          <a:xfrm>
            <a:off x="5157972" y="620688"/>
            <a:ext cx="3153790" cy="256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286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58" r="15580" b="9123"/>
          <a:stretch/>
        </p:blipFill>
        <p:spPr bwMode="auto">
          <a:xfrm>
            <a:off x="1979712" y="620688"/>
            <a:ext cx="5029200" cy="461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636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76672"/>
            <a:ext cx="6772275" cy="507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415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979712" y="1628800"/>
            <a:ext cx="5616624" cy="2556597"/>
          </a:xfrm>
          <a:prstGeom prst="rect">
            <a:avLst/>
          </a:prstGeom>
        </p:spPr>
        <p:txBody>
          <a:bodyPr wrap="square">
            <a:spAutoFit/>
          </a:bodyPr>
          <a:lstStyle/>
          <a:p>
            <a:pPr algn="ctr">
              <a:lnSpc>
                <a:spcPct val="115000"/>
              </a:lnSpc>
              <a:spcAft>
                <a:spcPts val="1000"/>
              </a:spcAft>
            </a:pPr>
            <a:r>
              <a:rPr lang="ru-RU" sz="3200" b="1" dirty="0">
                <a:ea typeface="Calibri"/>
                <a:cs typeface="Times New Roman"/>
              </a:rPr>
              <a:t>Вывод</a:t>
            </a:r>
          </a:p>
          <a:p>
            <a:pPr>
              <a:lnSpc>
                <a:spcPct val="115000"/>
              </a:lnSpc>
              <a:spcAft>
                <a:spcPts val="1000"/>
              </a:spcAft>
            </a:pPr>
            <a:r>
              <a:rPr lang="ru-RU" sz="2000" dirty="0">
                <a:ea typeface="Calibri"/>
                <a:cs typeface="Times New Roman"/>
              </a:rPr>
              <a:t>Работая над проектом, мне, со всеми его участниками, удалось реализовать поставленные задачи. Самое главное, по моему мнению, это то, что дети на протяжении всего учебного года были увлечены интересной творческой работой </a:t>
            </a:r>
          </a:p>
        </p:txBody>
      </p:sp>
    </p:spTree>
    <p:extLst>
      <p:ext uri="{BB962C8B-B14F-4D97-AF65-F5344CB8AC3E}">
        <p14:creationId xmlns:p14="http://schemas.microsoft.com/office/powerpoint/2010/main" val="2601519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rot="20300497">
            <a:off x="1118176" y="2366862"/>
            <a:ext cx="690766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за внимание!</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69116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403648" y="1397675"/>
            <a:ext cx="6408712" cy="3231654"/>
          </a:xfrm>
          <a:prstGeom prst="rect">
            <a:avLst/>
          </a:prstGeom>
        </p:spPr>
        <p:txBody>
          <a:bodyPr wrap="square">
            <a:spAutoFit/>
          </a:bodyPr>
          <a:lstStyle/>
          <a:p>
            <a:pPr algn="just"/>
            <a:r>
              <a:rPr lang="ru-RU" sz="3600" b="1" dirty="0" smtClean="0"/>
              <a:t>Актуальность</a:t>
            </a:r>
            <a:r>
              <a:rPr lang="ru-RU" sz="2800" b="1" dirty="0" smtClean="0"/>
              <a:t> </a:t>
            </a:r>
            <a:r>
              <a:rPr lang="ru-RU" sz="2800" dirty="0" smtClean="0"/>
              <a:t>проекта заключается в формировании у детей системы элементарных экологических знаний о растительном мире, его многообразии  посредством активных действий (ухаживание за растениями, экспериментирование).</a:t>
            </a:r>
            <a:endParaRPr lang="ru-RU" sz="2800" dirty="0"/>
          </a:p>
        </p:txBody>
      </p:sp>
    </p:spTree>
    <p:extLst>
      <p:ext uri="{BB962C8B-B14F-4D97-AF65-F5344CB8AC3E}">
        <p14:creationId xmlns:p14="http://schemas.microsoft.com/office/powerpoint/2010/main" val="1846293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336649" y="1268760"/>
            <a:ext cx="6696744" cy="3416320"/>
          </a:xfrm>
          <a:prstGeom prst="rect">
            <a:avLst/>
          </a:prstGeom>
        </p:spPr>
        <p:txBody>
          <a:bodyPr wrap="square">
            <a:spAutoFit/>
          </a:bodyPr>
          <a:lstStyle/>
          <a:p>
            <a:pPr algn="ctr"/>
            <a:r>
              <a:rPr lang="ru-RU" sz="3600" b="1" dirty="0" smtClean="0"/>
              <a:t>Тип проекта</a:t>
            </a:r>
          </a:p>
          <a:p>
            <a:pPr algn="just"/>
            <a:r>
              <a:rPr lang="ru-RU" sz="2000" dirty="0" smtClean="0"/>
              <a:t>По доминирующей в проекте деятельности: </a:t>
            </a:r>
            <a:r>
              <a:rPr lang="ru-RU" sz="2000" dirty="0" err="1" smtClean="0"/>
              <a:t>исследовательско</a:t>
            </a:r>
            <a:r>
              <a:rPr lang="ru-RU" sz="2000" dirty="0" smtClean="0"/>
              <a:t>-творческий.</a:t>
            </a:r>
          </a:p>
          <a:p>
            <a:pPr algn="just"/>
            <a:r>
              <a:rPr lang="ru-RU" sz="2000" dirty="0" smtClean="0"/>
              <a:t>По содержанию: обучающий.</a:t>
            </a:r>
          </a:p>
          <a:p>
            <a:pPr algn="just"/>
            <a:r>
              <a:rPr lang="ru-RU" sz="2000" dirty="0"/>
              <a:t>П</a:t>
            </a:r>
            <a:r>
              <a:rPr lang="ru-RU" sz="2000" dirty="0" smtClean="0"/>
              <a:t>о числу участников проекта: групповой. </a:t>
            </a:r>
          </a:p>
          <a:p>
            <a:pPr algn="just"/>
            <a:r>
              <a:rPr lang="ru-RU" sz="2000" dirty="0" smtClean="0"/>
              <a:t>По времени проведения: долгосрочный (с сентября 2015г. по май 2016г.).</a:t>
            </a:r>
          </a:p>
          <a:p>
            <a:pPr algn="just"/>
            <a:r>
              <a:rPr lang="ru-RU" sz="2000" dirty="0" smtClean="0"/>
              <a:t>По характеру контактов: ребенок и семья, в рамках ДОУ.</a:t>
            </a:r>
          </a:p>
          <a:p>
            <a:pPr algn="just"/>
            <a:r>
              <a:rPr lang="ru-RU" sz="2000" dirty="0" smtClean="0"/>
              <a:t>По характеру участия ребенка в проекте: участник от зарождения идеи до получения результата.</a:t>
            </a:r>
            <a:endParaRPr lang="ru-RU" sz="2000" dirty="0"/>
          </a:p>
        </p:txBody>
      </p:sp>
    </p:spTree>
    <p:extLst>
      <p:ext uri="{BB962C8B-B14F-4D97-AF65-F5344CB8AC3E}">
        <p14:creationId xmlns:p14="http://schemas.microsoft.com/office/powerpoint/2010/main" val="142421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763688" y="1628800"/>
            <a:ext cx="5832648" cy="2062103"/>
          </a:xfrm>
          <a:prstGeom prst="rect">
            <a:avLst/>
          </a:prstGeom>
        </p:spPr>
        <p:txBody>
          <a:bodyPr wrap="square">
            <a:spAutoFit/>
          </a:bodyPr>
          <a:lstStyle/>
          <a:p>
            <a:pPr algn="ctr"/>
            <a:r>
              <a:rPr lang="ru-RU" sz="3600" b="1" dirty="0" smtClean="0"/>
              <a:t>Состав проектной группы</a:t>
            </a:r>
          </a:p>
          <a:p>
            <a:pPr algn="ctr"/>
            <a:endParaRPr lang="ru-RU" sz="3600" b="1" dirty="0" smtClean="0"/>
          </a:p>
          <a:p>
            <a:r>
              <a:rPr lang="ru-RU" sz="2800" dirty="0" smtClean="0"/>
              <a:t>Воспитатель (руководитель проекта), дети и родители старшей группы.</a:t>
            </a:r>
            <a:endParaRPr lang="ru-RU" sz="2800" dirty="0"/>
          </a:p>
        </p:txBody>
      </p:sp>
    </p:spTree>
    <p:extLst>
      <p:ext uri="{BB962C8B-B14F-4D97-AF65-F5344CB8AC3E}">
        <p14:creationId xmlns:p14="http://schemas.microsoft.com/office/powerpoint/2010/main" val="320846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07"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515834" y="1556792"/>
            <a:ext cx="6192688" cy="2862322"/>
          </a:xfrm>
          <a:prstGeom prst="rect">
            <a:avLst/>
          </a:prstGeom>
        </p:spPr>
        <p:txBody>
          <a:bodyPr wrap="square">
            <a:spAutoFit/>
          </a:bodyPr>
          <a:lstStyle/>
          <a:p>
            <a:pPr algn="ctr"/>
            <a:r>
              <a:rPr lang="ru-RU" sz="3600" b="1" dirty="0"/>
              <a:t>Цель </a:t>
            </a:r>
            <a:r>
              <a:rPr lang="ru-RU" sz="3600" b="1" dirty="0" smtClean="0"/>
              <a:t>проекта</a:t>
            </a:r>
            <a:endParaRPr lang="ru-RU" sz="3600" dirty="0"/>
          </a:p>
          <a:p>
            <a:pPr algn="just"/>
            <a:r>
              <a:rPr lang="ru-RU" sz="2400" dirty="0"/>
              <a:t>Формирование у детей познавательного, эмоционально – нравственного, практически-</a:t>
            </a:r>
            <a:r>
              <a:rPr lang="ru-RU" sz="2400" dirty="0" err="1"/>
              <a:t>деятельностного</a:t>
            </a:r>
            <a:r>
              <a:rPr lang="ru-RU" sz="2400" dirty="0"/>
              <a:t> отношения детей старшего дошкольного возраста к комнатным растениям. </a:t>
            </a:r>
          </a:p>
          <a:p>
            <a:pPr algn="just"/>
            <a:r>
              <a:rPr lang="ru-RU" sz="2400" dirty="0"/>
              <a:t> </a:t>
            </a:r>
          </a:p>
        </p:txBody>
      </p:sp>
    </p:spTree>
    <p:extLst>
      <p:ext uri="{BB962C8B-B14F-4D97-AF65-F5344CB8AC3E}">
        <p14:creationId xmlns:p14="http://schemas.microsoft.com/office/powerpoint/2010/main" val="283303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9"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877815" y="908720"/>
            <a:ext cx="7344816" cy="3970318"/>
          </a:xfrm>
          <a:prstGeom prst="rect">
            <a:avLst/>
          </a:prstGeom>
        </p:spPr>
        <p:txBody>
          <a:bodyPr wrap="square">
            <a:spAutoFit/>
          </a:bodyPr>
          <a:lstStyle/>
          <a:p>
            <a:pPr algn="ctr"/>
            <a:r>
              <a:rPr lang="ru-RU" b="1" dirty="0"/>
              <a:t>Задачи проекта:</a:t>
            </a:r>
            <a:endParaRPr lang="ru-RU" dirty="0"/>
          </a:p>
          <a:p>
            <a:pPr algn="just"/>
            <a:r>
              <a:rPr lang="ru-RU" sz="1400" b="1" i="1" dirty="0"/>
              <a:t>Образовательные</a:t>
            </a:r>
            <a:r>
              <a:rPr lang="ru-RU" sz="1400" b="1" dirty="0"/>
              <a:t>:</a:t>
            </a:r>
          </a:p>
          <a:p>
            <a:pPr algn="just"/>
            <a:r>
              <a:rPr lang="ru-RU" sz="1600" dirty="0"/>
              <a:t>Дать понятие, что такое комнатные растения. </a:t>
            </a:r>
          </a:p>
          <a:p>
            <a:pPr algn="just"/>
            <a:r>
              <a:rPr lang="ru-RU" sz="1600" dirty="0"/>
              <a:t>Учить детей правилам ухода за растениями. </a:t>
            </a:r>
          </a:p>
          <a:p>
            <a:pPr algn="just"/>
            <a:r>
              <a:rPr lang="ru-RU" sz="1600" dirty="0"/>
              <a:t>Отметить значение, роль комнатных растений для жизни и деятельности человека. </a:t>
            </a:r>
          </a:p>
          <a:p>
            <a:pPr algn="just"/>
            <a:r>
              <a:rPr lang="ru-RU" sz="1400" b="1" i="1" dirty="0"/>
              <a:t>Развивающие:</a:t>
            </a:r>
            <a:r>
              <a:rPr lang="ru-RU" sz="1400" b="1" dirty="0"/>
              <a:t> </a:t>
            </a:r>
          </a:p>
          <a:p>
            <a:pPr algn="just"/>
            <a:r>
              <a:rPr lang="ru-RU" sz="1600" dirty="0"/>
              <a:t>Развивать воображение, мышление в процессе наблюдения, исследования природных объектов. </a:t>
            </a:r>
          </a:p>
          <a:p>
            <a:pPr algn="just"/>
            <a:r>
              <a:rPr lang="ru-RU" sz="1600" dirty="0"/>
              <a:t>Развивать конструктивные, изобразительные способности детей в художественно-прикладном творчестве, применяя различные материалы и технические средства. </a:t>
            </a:r>
          </a:p>
          <a:p>
            <a:pPr algn="just"/>
            <a:r>
              <a:rPr lang="ru-RU" sz="1400" b="1" i="1" dirty="0"/>
              <a:t>Воспитательные:</a:t>
            </a:r>
            <a:endParaRPr lang="ru-RU" sz="1400" b="1" dirty="0"/>
          </a:p>
          <a:p>
            <a:pPr algn="just"/>
            <a:r>
              <a:rPr lang="ru-RU" sz="1600" dirty="0"/>
              <a:t>Воспитывать бережное отношение к комнатным растениям, умение заботиться о них. </a:t>
            </a:r>
            <a:r>
              <a:rPr lang="ru-RU" sz="1600" dirty="0" smtClean="0"/>
              <a:t>Воспитывать </a:t>
            </a:r>
            <a:r>
              <a:rPr lang="ru-RU" sz="1600" dirty="0"/>
              <a:t>коммуникативные навыки, самостоятельность, трудолюбие, наблюдательность и любознательность ко всему живому. </a:t>
            </a:r>
          </a:p>
        </p:txBody>
      </p:sp>
    </p:spTree>
    <p:extLst>
      <p:ext uri="{BB962C8B-B14F-4D97-AF65-F5344CB8AC3E}">
        <p14:creationId xmlns:p14="http://schemas.microsoft.com/office/powerpoint/2010/main" val="2491768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619672" y="1556792"/>
            <a:ext cx="6120680" cy="2492990"/>
          </a:xfrm>
          <a:prstGeom prst="rect">
            <a:avLst/>
          </a:prstGeom>
        </p:spPr>
        <p:txBody>
          <a:bodyPr wrap="square">
            <a:spAutoFit/>
          </a:bodyPr>
          <a:lstStyle/>
          <a:p>
            <a:pPr algn="ctr"/>
            <a:r>
              <a:rPr lang="ru-RU" sz="3600" b="1" dirty="0"/>
              <a:t>Объект </a:t>
            </a:r>
            <a:r>
              <a:rPr lang="ru-RU" sz="3600" b="1" dirty="0" smtClean="0"/>
              <a:t>проекта</a:t>
            </a:r>
          </a:p>
          <a:p>
            <a:endParaRPr lang="ru-RU" sz="3600" dirty="0"/>
          </a:p>
          <a:p>
            <a:pPr algn="just"/>
            <a:r>
              <a:rPr lang="ru-RU" sz="2800" dirty="0"/>
              <a:t>Экологическое воспитание детей через ознакомление с комнатными растениями группы. </a:t>
            </a:r>
          </a:p>
        </p:txBody>
      </p:sp>
    </p:spTree>
    <p:extLst>
      <p:ext uri="{BB962C8B-B14F-4D97-AF65-F5344CB8AC3E}">
        <p14:creationId xmlns:p14="http://schemas.microsoft.com/office/powerpoint/2010/main" val="389610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9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475656" y="1484784"/>
            <a:ext cx="6336704" cy="2492990"/>
          </a:xfrm>
          <a:prstGeom prst="rect">
            <a:avLst/>
          </a:prstGeom>
        </p:spPr>
        <p:txBody>
          <a:bodyPr wrap="square">
            <a:spAutoFit/>
          </a:bodyPr>
          <a:lstStyle/>
          <a:p>
            <a:pPr algn="ctr"/>
            <a:r>
              <a:rPr lang="ru-RU" sz="3600" b="1" dirty="0"/>
              <a:t>Предмет </a:t>
            </a:r>
            <a:r>
              <a:rPr lang="ru-RU" sz="3600" b="1" dirty="0" smtClean="0"/>
              <a:t>проекта</a:t>
            </a:r>
          </a:p>
          <a:p>
            <a:pPr algn="ctr"/>
            <a:endParaRPr lang="ru-RU" sz="3600" b="1" dirty="0"/>
          </a:p>
          <a:p>
            <a:r>
              <a:rPr lang="ru-RU" sz="2800" dirty="0"/>
              <a:t>Педагогические условия воспитания осознанно - правильного отношения детей к природным объектам. </a:t>
            </a:r>
          </a:p>
        </p:txBody>
      </p:sp>
    </p:spTree>
    <p:extLst>
      <p:ext uri="{BB962C8B-B14F-4D97-AF65-F5344CB8AC3E}">
        <p14:creationId xmlns:p14="http://schemas.microsoft.com/office/powerpoint/2010/main" val="37260982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670</Words>
  <Application>Microsoft Office PowerPoint</Application>
  <PresentationFormat>Экран (4:3)</PresentationFormat>
  <Paragraphs>190</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8</cp:revision>
  <dcterms:created xsi:type="dcterms:W3CDTF">2016-05-13T18:19:35Z</dcterms:created>
  <dcterms:modified xsi:type="dcterms:W3CDTF">2016-05-29T18:30:56Z</dcterms:modified>
</cp:coreProperties>
</file>